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handoutMasterIdLst>
    <p:handoutMasterId r:id="rId21"/>
  </p:handoutMasterIdLst>
  <p:sldIdLst>
    <p:sldId id="256" r:id="rId2"/>
    <p:sldId id="257" r:id="rId3"/>
    <p:sldId id="258" r:id="rId4"/>
    <p:sldId id="276" r:id="rId5"/>
    <p:sldId id="277" r:id="rId6"/>
    <p:sldId id="275" r:id="rId7"/>
    <p:sldId id="261" r:id="rId8"/>
    <p:sldId id="264" r:id="rId9"/>
    <p:sldId id="265" r:id="rId10"/>
    <p:sldId id="259" r:id="rId11"/>
    <p:sldId id="266" r:id="rId12"/>
    <p:sldId id="269" r:id="rId13"/>
    <p:sldId id="267" r:id="rId14"/>
    <p:sldId id="270" r:id="rId15"/>
    <p:sldId id="271" r:id="rId16"/>
    <p:sldId id="262" r:id="rId17"/>
    <p:sldId id="273" r:id="rId18"/>
    <p:sldId id="272" r:id="rId19"/>
    <p:sldId id="263" r:id="rId20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 varScale="1">
        <p:scale>
          <a:sx n="110" d="100"/>
          <a:sy n="110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742C9-DBA9-4E36-A386-45F0E96A8D37}" type="datetimeFigureOut">
              <a:rPr lang="de-DE" smtClean="0"/>
              <a:t>21.03.2017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D81F7-1D54-428B-97FB-97B69DBB5DF8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htec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2" name="Inhaltsplatzhalt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rade Verbindung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de-DE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Inhaltsplatzhalt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Inhaltsplatzhalt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erade Verbindung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124A849-A35B-4EAD-9E6E-E9D189654F81}" type="datetimeFigureOut">
              <a:rPr lang="de-DE" smtClean="0"/>
              <a:pPr/>
              <a:t>21.03.2017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9782E72-8E8F-4711-AA49-0AA109EE21B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BE" sz="3200" b="1" dirty="0" err="1" smtClean="0"/>
              <a:t>Meinungsbarometer</a:t>
            </a:r>
            <a:endParaRPr lang="fr-BE" sz="3200" b="1" dirty="0" smtClean="0"/>
          </a:p>
          <a:p>
            <a:r>
              <a:rPr lang="fr-BE" sz="2800" b="1" dirty="0" smtClean="0"/>
              <a:t>2016-2017</a:t>
            </a:r>
            <a:endParaRPr lang="de-DE" sz="2800" b="1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b="1" dirty="0" smtClean="0"/>
              <a:t>Rat der </a:t>
            </a:r>
            <a:r>
              <a:rPr lang="fr-BE" b="1" dirty="0" err="1" smtClean="0"/>
              <a:t>deutschsprachigen</a:t>
            </a:r>
            <a:r>
              <a:rPr lang="fr-BE" b="1" dirty="0" smtClean="0"/>
              <a:t> Jugend (RdJ)</a:t>
            </a:r>
            <a:endParaRPr lang="de-DE" b="1" dirty="0"/>
          </a:p>
        </p:txBody>
      </p:sp>
      <p:pic>
        <p:nvPicPr>
          <p:cNvPr id="5" name="Grafik 4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29454" y="4714884"/>
            <a:ext cx="1921405" cy="1944315"/>
          </a:xfrm>
          <a:prstGeom prst="rect">
            <a:avLst/>
          </a:prstGeom>
        </p:spPr>
      </p:pic>
      <p:pic>
        <p:nvPicPr>
          <p:cNvPr id="7" name="Grafik 6" descr="rdj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2285992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Programm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fr-BE" dirty="0" smtClean="0"/>
          </a:p>
          <a:p>
            <a:r>
              <a:rPr lang="fr-BE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Begrüßung</a:t>
            </a:r>
            <a:endParaRPr lang="fr-BE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BE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Vorstellung</a:t>
            </a:r>
            <a:r>
              <a:rPr lang="fr-BE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des RdJ</a:t>
            </a:r>
          </a:p>
          <a:p>
            <a:r>
              <a:rPr lang="fr-BE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Kontext</a:t>
            </a:r>
            <a:r>
              <a:rPr lang="fr-BE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Befragung</a:t>
            </a:r>
            <a:endParaRPr lang="fr-BE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BE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Vorstellen</a:t>
            </a:r>
            <a:r>
              <a:rPr lang="fr-BE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Resultate</a:t>
            </a:r>
            <a:endParaRPr lang="fr-BE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BE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Unser</a:t>
            </a:r>
            <a:r>
              <a:rPr lang="fr-BE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Fazit</a:t>
            </a:r>
            <a:endParaRPr lang="fr-BE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BE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Austausch</a:t>
            </a:r>
            <a:endParaRPr lang="de-DE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b="1" dirty="0" err="1" smtClean="0"/>
              <a:t>Kontext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102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BE" b="1" u="sng" dirty="0" err="1" smtClean="0"/>
              <a:t>Warum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wir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das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Meinungsbarometer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durchgeführt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haben</a:t>
            </a:r>
            <a:r>
              <a:rPr lang="fr-BE" b="1" u="sng" dirty="0" smtClean="0"/>
              <a:t>:</a:t>
            </a:r>
          </a:p>
          <a:p>
            <a:pPr>
              <a:buNone/>
            </a:pPr>
            <a:endParaRPr lang="fr-BE" dirty="0" smtClean="0"/>
          </a:p>
          <a:p>
            <a:pPr>
              <a:buFont typeface="Courier New" pitchFamily="49" charset="0"/>
              <a:buChar char="o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Mangelndes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Engagement,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geringe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Anzahl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Teilnehmer</a:t>
            </a:r>
          </a:p>
          <a:p>
            <a:pPr algn="ctr">
              <a:buNone/>
            </a:pPr>
            <a:endParaRPr lang="fr-BE" dirty="0" smtClean="0"/>
          </a:p>
          <a:p>
            <a:pPr algn="ctr">
              <a:buNone/>
            </a:pPr>
            <a:endParaRPr lang="fr-BE" dirty="0" smtClean="0"/>
          </a:p>
          <a:p>
            <a:pPr>
              <a:buFont typeface="Courier New" pitchFamily="49" charset="0"/>
              <a:buChar char="o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Anforderungen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können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nicht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erfüllt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werden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endParaRPr lang="fr-BE" dirty="0" smtClean="0"/>
          </a:p>
          <a:p>
            <a:pPr algn="ctr">
              <a:buNone/>
            </a:pPr>
            <a:endParaRPr lang="fr-BE" dirty="0" smtClean="0"/>
          </a:p>
          <a:p>
            <a:pPr>
              <a:buFont typeface="Courier New" pitchFamily="49" charset="0"/>
              <a:buChar char="o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Hinterfragung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Daseinsberechtigung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und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Anforderungen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Pfeil nach unten 3"/>
          <p:cNvSpPr/>
          <p:nvPr/>
        </p:nvSpPr>
        <p:spPr>
          <a:xfrm>
            <a:off x="4071934" y="3571876"/>
            <a:ext cx="36004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Pfeil nach unten 4"/>
          <p:cNvSpPr/>
          <p:nvPr/>
        </p:nvSpPr>
        <p:spPr>
          <a:xfrm>
            <a:off x="4071934" y="5072074"/>
            <a:ext cx="36004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b="1" dirty="0" err="1" smtClean="0"/>
              <a:t>Kontext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102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BE" b="1" u="sng" dirty="0" err="1" smtClean="0"/>
              <a:t>Wie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wir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vorgegangen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sind</a:t>
            </a:r>
            <a:r>
              <a:rPr lang="fr-BE" b="1" u="sng" dirty="0" smtClean="0"/>
              <a:t>:</a:t>
            </a:r>
          </a:p>
          <a:p>
            <a:pPr algn="ctr">
              <a:buNone/>
            </a:pP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Animation von +/- 2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Stunden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None/>
            </a:pPr>
            <a:endParaRPr lang="fr-BE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BE" sz="2200" b="1" dirty="0" err="1" smtClean="0">
                <a:latin typeface="+mj-lt"/>
                <a:ea typeface="Verdana" pitchFamily="34" charset="0"/>
                <a:cs typeface="Verdana" pitchFamily="34" charset="0"/>
              </a:rPr>
              <a:t>Einstiegsfrage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 </a:t>
            </a:r>
            <a:r>
              <a:rPr lang="fr-BE" sz="2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Wenn</a:t>
            </a:r>
            <a:r>
              <a:rPr lang="fr-BE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ich</a:t>
            </a:r>
            <a:r>
              <a:rPr lang="fr-BE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an RdJ </a:t>
            </a:r>
            <a:r>
              <a:rPr lang="fr-BE" sz="2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denke</a:t>
            </a:r>
            <a:r>
              <a:rPr lang="fr-BE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denke</a:t>
            </a:r>
            <a:r>
              <a:rPr lang="fr-BE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ich</a:t>
            </a:r>
            <a:r>
              <a:rPr lang="fr-BE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an… »</a:t>
            </a:r>
          </a:p>
          <a:p>
            <a:r>
              <a:rPr lang="fr-BE" sz="2000" b="1" dirty="0" err="1" smtClean="0">
                <a:latin typeface="+mj-lt"/>
                <a:ea typeface="Verdana" pitchFamily="34" charset="0"/>
                <a:cs typeface="Verdana" pitchFamily="34" charset="0"/>
              </a:rPr>
              <a:t>Vorstellung</a:t>
            </a:r>
            <a:r>
              <a:rPr lang="fr-BE" sz="2000" b="1" dirty="0" smtClean="0">
                <a:latin typeface="+mj-lt"/>
                <a:ea typeface="Verdana" pitchFamily="34" charset="0"/>
                <a:cs typeface="Verdana" pitchFamily="34" charset="0"/>
              </a:rPr>
              <a:t> des RdJ</a:t>
            </a:r>
          </a:p>
          <a:p>
            <a:r>
              <a:rPr lang="fr-BE" sz="2000" b="1" dirty="0" err="1" smtClean="0">
                <a:latin typeface="+mj-lt"/>
                <a:ea typeface="Verdana" pitchFamily="34" charset="0"/>
                <a:cs typeface="Verdana" pitchFamily="34" charset="0"/>
              </a:rPr>
              <a:t>Bearbeitung</a:t>
            </a:r>
            <a:r>
              <a:rPr lang="fr-BE" sz="2000" b="1" dirty="0" smtClean="0">
                <a:latin typeface="+mj-lt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+mj-lt"/>
                <a:ea typeface="Verdana" pitchFamily="34" charset="0"/>
                <a:cs typeface="Verdana" pitchFamily="34" charset="0"/>
              </a:rPr>
              <a:t>folgender</a:t>
            </a:r>
            <a:r>
              <a:rPr lang="fr-BE" sz="2000" b="1" dirty="0" smtClean="0">
                <a:latin typeface="+mj-lt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+mj-lt"/>
                <a:ea typeface="Verdana" pitchFamily="34" charset="0"/>
                <a:cs typeface="Verdana" pitchFamily="34" charset="0"/>
              </a:rPr>
              <a:t>Kernfragen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endParaRPr lang="fr-BE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Symbol" pitchFamily="18" charset="2"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Warum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war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RdJ in den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letzten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40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Jahren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wichtig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>
              <a:buFont typeface="Symbol" pitchFamily="18" charset="2"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Macht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die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Arbeit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des RdJ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noch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Sinn?</a:t>
            </a:r>
          </a:p>
          <a:p>
            <a:pPr>
              <a:buFont typeface="Symbol" pitchFamily="18" charset="2"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Wenn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ja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was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seid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Ihr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Organisation)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bereit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zu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geben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/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Kontext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fr-BE" sz="3000" b="1" u="sng" dirty="0" smtClean="0"/>
          </a:p>
          <a:p>
            <a:pPr algn="ctr">
              <a:buNone/>
            </a:pPr>
            <a:r>
              <a:rPr lang="fr-BE" sz="3000" b="1" u="sng" dirty="0" err="1" smtClean="0"/>
              <a:t>Teilgenommen</a:t>
            </a:r>
            <a:r>
              <a:rPr lang="fr-BE" sz="3000" b="1" u="sng" dirty="0" smtClean="0"/>
              <a:t> </a:t>
            </a:r>
            <a:r>
              <a:rPr lang="fr-BE" sz="3000" b="1" u="sng" dirty="0" err="1" smtClean="0"/>
              <a:t>haben</a:t>
            </a:r>
            <a:r>
              <a:rPr lang="fr-BE" b="1" u="sng" dirty="0" smtClean="0"/>
              <a:t>:</a:t>
            </a:r>
          </a:p>
          <a:p>
            <a:pPr>
              <a:buNone/>
            </a:pPr>
            <a:endParaRPr lang="fr-BE" dirty="0" smtClean="0"/>
          </a:p>
          <a:p>
            <a:pPr algn="ctr">
              <a:buNone/>
            </a:pPr>
            <a:r>
              <a:rPr lang="fr-BE" sz="2600" b="1" dirty="0" err="1" smtClean="0">
                <a:latin typeface="+mj-lt"/>
              </a:rPr>
              <a:t>Vertreter</a:t>
            </a:r>
            <a:r>
              <a:rPr lang="fr-BE" sz="2600" b="1" dirty="0" smtClean="0">
                <a:latin typeface="+mj-lt"/>
              </a:rPr>
              <a:t> </a:t>
            </a:r>
            <a:r>
              <a:rPr lang="fr-BE" sz="2600" b="1" dirty="0" err="1" smtClean="0">
                <a:latin typeface="+mj-lt"/>
              </a:rPr>
              <a:t>aus</a:t>
            </a:r>
            <a:r>
              <a:rPr lang="fr-BE" sz="2600" b="1" dirty="0" smtClean="0">
                <a:latin typeface="+mj-lt"/>
              </a:rPr>
              <a:t> </a:t>
            </a:r>
            <a:r>
              <a:rPr lang="fr-BE" sz="2600" b="1" dirty="0" err="1" smtClean="0">
                <a:latin typeface="+mj-lt"/>
              </a:rPr>
              <a:t>dem</a:t>
            </a:r>
            <a:r>
              <a:rPr lang="fr-BE" sz="2600" b="1" dirty="0" smtClean="0">
                <a:latin typeface="+mj-lt"/>
              </a:rPr>
              <a:t> </a:t>
            </a:r>
            <a:r>
              <a:rPr lang="fr-BE" sz="2600" b="1" dirty="0" err="1" smtClean="0">
                <a:latin typeface="+mj-lt"/>
              </a:rPr>
              <a:t>Jugendsektor</a:t>
            </a:r>
            <a:endParaRPr lang="fr-BE" dirty="0" smtClean="0"/>
          </a:p>
          <a:p>
            <a:pPr>
              <a:buNone/>
            </a:pPr>
            <a:endParaRPr lang="fr-BE" dirty="0" smtClean="0"/>
          </a:p>
          <a:p>
            <a:pPr>
              <a:buFont typeface="Courier New" pitchFamily="49" charset="0"/>
              <a:buChar char="o"/>
            </a:pP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16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Einrichtungen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106 Teilnehmer</a:t>
            </a:r>
          </a:p>
          <a:p>
            <a:pPr algn="ctr">
              <a:buNone/>
            </a:pPr>
            <a:endParaRPr lang="fr-BE" dirty="0" smtClean="0"/>
          </a:p>
          <a:p>
            <a:pPr algn="ctr">
              <a:buNone/>
            </a:pPr>
            <a:endParaRPr lang="fr-BE" dirty="0" smtClean="0"/>
          </a:p>
          <a:p>
            <a:pPr>
              <a:buNone/>
            </a:pPr>
            <a:r>
              <a:rPr lang="fr-BE" sz="2400" dirty="0" smtClean="0"/>
              <a:t>   (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Jugendorganisationen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Offene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und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Mobile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Jugendarbeit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Jugendkommission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Infozentren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Netzwerk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für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Politische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Bildung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Jungparteien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Jugendbüro)</a:t>
            </a:r>
            <a:endParaRPr lang="de-DE" sz="2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Bedeutsamkeit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BE" sz="2600" b="1" u="sng" dirty="0" smtClean="0"/>
          </a:p>
          <a:p>
            <a:pPr algn="ctr">
              <a:buNone/>
            </a:pPr>
            <a:r>
              <a:rPr lang="fr-BE" sz="2600" b="1" u="sng" dirty="0" err="1" smtClean="0"/>
              <a:t>Warum</a:t>
            </a:r>
            <a:r>
              <a:rPr lang="fr-BE" sz="2600" b="1" u="sng" dirty="0" smtClean="0"/>
              <a:t> </a:t>
            </a:r>
            <a:r>
              <a:rPr lang="fr-BE" sz="2600" b="1" u="sng" dirty="0" err="1" smtClean="0"/>
              <a:t>war</a:t>
            </a:r>
            <a:r>
              <a:rPr lang="fr-BE" sz="2600" b="1" u="sng" dirty="0" smtClean="0"/>
              <a:t> der RdJ in den </a:t>
            </a:r>
            <a:r>
              <a:rPr lang="fr-BE" sz="2600" b="1" u="sng" dirty="0" err="1" smtClean="0"/>
              <a:t>letzten</a:t>
            </a:r>
            <a:r>
              <a:rPr lang="fr-BE" sz="2600" b="1" u="sng" dirty="0" smtClean="0"/>
              <a:t> 40 </a:t>
            </a:r>
            <a:r>
              <a:rPr lang="fr-BE" sz="2600" b="1" u="sng" dirty="0" err="1" smtClean="0"/>
              <a:t>Jahren</a:t>
            </a:r>
            <a:r>
              <a:rPr lang="fr-BE" sz="2600" b="1" u="sng" dirty="0" smtClean="0"/>
              <a:t> </a:t>
            </a:r>
            <a:r>
              <a:rPr lang="fr-BE" sz="2600" b="1" u="sng" dirty="0" err="1" smtClean="0"/>
              <a:t>wichtig</a:t>
            </a:r>
            <a:r>
              <a:rPr lang="fr-BE" sz="2600" b="1" u="sng" dirty="0" smtClean="0"/>
              <a:t>?</a:t>
            </a:r>
          </a:p>
          <a:p>
            <a:pPr>
              <a:buNone/>
            </a:pPr>
            <a:endParaRPr lang="fr-BE" dirty="0" smtClean="0"/>
          </a:p>
          <a:p>
            <a:pPr>
              <a:buFontTx/>
              <a:buChar char="-"/>
            </a:pP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Hilfeleistung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bei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Gründung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von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VoGs</a:t>
            </a:r>
            <a:endParaRPr lang="fr-BE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Unterstützung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Jugendeinrichtungen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Ausbildung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Diplome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Übersetzungen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Verteilung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Zuschüsse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…</a:t>
            </a:r>
          </a:p>
          <a:p>
            <a:pPr>
              <a:buFontTx/>
              <a:buChar char="-"/>
            </a:pP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Politisches</a:t>
            </a:r>
            <a:r>
              <a:rPr lang="fr-BE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Mitwirken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Gutachten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und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Stellungnahmen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Jugenddekret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Animatorenausbildung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…)</a:t>
            </a:r>
          </a:p>
          <a:p>
            <a:pPr>
              <a:buFontTx/>
              <a:buChar char="-"/>
            </a:pP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Plattform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für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flächendeckende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Projekte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Jugendorganisationen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Pfiffikus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Liederbuch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Lagerhausdatenbank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…)</a:t>
            </a:r>
          </a:p>
          <a:p>
            <a:pPr>
              <a:buFontTx/>
              <a:buChar char="-"/>
            </a:pP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Sprungbrett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für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Politikinteressierte</a:t>
            </a:r>
            <a:endParaRPr lang="fr-BE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endParaRPr lang="fr-BE" dirty="0" smtClean="0"/>
          </a:p>
          <a:p>
            <a:pPr>
              <a:buFontTx/>
              <a:buChar char="-"/>
            </a:pPr>
            <a:endParaRPr lang="de-DE" dirty="0"/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0562" y="1142984"/>
            <a:ext cx="274964" cy="2782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Daseinsberechtigung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fr-BE" b="1" u="sng" dirty="0" err="1" smtClean="0"/>
              <a:t>Netzwerk</a:t>
            </a:r>
            <a:endParaRPr lang="fr-BE" b="1" u="sng" dirty="0" smtClean="0"/>
          </a:p>
          <a:p>
            <a:pPr marL="514350" indent="-514350">
              <a:buFontTx/>
              <a:buChar char="-"/>
            </a:pPr>
            <a:endParaRPr lang="fr-BE" dirty="0" smtClean="0"/>
          </a:p>
          <a:p>
            <a:pPr marL="514350" indent="-514350">
              <a:buFont typeface="Symbol" pitchFamily="18" charset="2"/>
              <a:buChar char="-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Vernetzung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und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Vertretung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Jugendeinrichtungen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« 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Dachverband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»,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Bindeglied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zwischen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Organisationen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und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Politik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 typeface="Courier New" pitchFamily="49" charset="0"/>
              <a:buChar char="o"/>
            </a:pP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Informationskanal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Partner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für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andere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Gremien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Kaleido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IAWM,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LAGs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Jugendkommission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Jugendstrategieplan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,…)</a:t>
            </a:r>
            <a:endParaRPr lang="de-D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Daseinsberechtigung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BE" dirty="0" smtClean="0"/>
              <a:t>2) </a:t>
            </a:r>
            <a:r>
              <a:rPr lang="fr-BE" b="1" u="sng" dirty="0" err="1" smtClean="0"/>
              <a:t>Gutachten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und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Stellungnahmen</a:t>
            </a:r>
            <a:endParaRPr lang="fr-BE" b="1" u="sng" dirty="0" smtClean="0"/>
          </a:p>
          <a:p>
            <a:pPr>
              <a:buNone/>
            </a:pPr>
            <a:endParaRPr lang="fr-BE" sz="1000" b="1" u="sng" dirty="0" smtClean="0"/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Beratende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Funktion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politischen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Fragen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Unparteiisch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überparteilich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Symbol" pitchFamily="18" charset="2"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Gibt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den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Anliegen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Organisationen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mehr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Gewicht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gemeinsam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ist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man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stärker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>
              <a:buFontTx/>
              <a:buChar char="-"/>
            </a:pPr>
            <a:endParaRPr lang="fr-BE" dirty="0"/>
          </a:p>
          <a:p>
            <a:pPr>
              <a:buNone/>
            </a:pPr>
            <a:r>
              <a:rPr lang="fr-BE" dirty="0" smtClean="0"/>
              <a:t>3) </a:t>
            </a:r>
            <a:r>
              <a:rPr lang="fr-BE" b="1" u="sng" dirty="0" err="1" smtClean="0"/>
              <a:t>Intressenvertretung</a:t>
            </a:r>
            <a:r>
              <a:rPr lang="fr-BE" b="1" u="sng" dirty="0" smtClean="0"/>
              <a:t> der </a:t>
            </a:r>
            <a:r>
              <a:rPr lang="fr-BE" b="1" u="sng" dirty="0" err="1" smtClean="0"/>
              <a:t>Jugend</a:t>
            </a:r>
            <a:endParaRPr lang="fr-BE" b="1" u="sng" dirty="0" smtClean="0"/>
          </a:p>
          <a:p>
            <a:pPr>
              <a:buNone/>
            </a:pPr>
            <a:endParaRPr lang="fr-BE" sz="1000" b="1" u="sng" dirty="0" smtClean="0"/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Nähe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zur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Lebenswelt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junger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Menschen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Sammeln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Erkennen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Formulieren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und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Weiterleiten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Bedürfnisse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und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Wünsche</a:t>
            </a:r>
            <a:endParaRPr lang="de-D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Daseinsberechtigung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/>
              <a:t>4) </a:t>
            </a:r>
            <a:r>
              <a:rPr lang="fr-BE" b="1" u="sng" dirty="0" err="1" smtClean="0"/>
              <a:t>Gesellschaftlicher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Auftrag</a:t>
            </a:r>
            <a:endParaRPr lang="fr-BE" b="1" u="sng" dirty="0" smtClean="0"/>
          </a:p>
          <a:p>
            <a:pPr>
              <a:buNone/>
            </a:pPr>
            <a:endParaRPr lang="fr-BE" b="1" u="sng" dirty="0" smtClean="0"/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Jugendgerechte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Aufklärung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zu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aktuellen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Themen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Partizipationsmöglichkeit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und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Mitspracherecht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 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Aktive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» + « 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gerechte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»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Gesellschaft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mitgestalten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Fördert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Kontakt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und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Austausch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anderen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europäischen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Jugendvertretern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fr-BE" dirty="0"/>
          </a:p>
          <a:p>
            <a:pPr>
              <a:buNone/>
            </a:pPr>
            <a:r>
              <a:rPr lang="fr-BE" b="1" dirty="0" smtClean="0"/>
              <a:t>&gt; Hohe </a:t>
            </a:r>
            <a:r>
              <a:rPr lang="fr-BE" b="1" dirty="0" err="1" smtClean="0"/>
              <a:t>Daseinsberechtigung</a:t>
            </a:r>
            <a:r>
              <a:rPr lang="fr-BE" b="1" dirty="0" smtClean="0"/>
              <a:t> für die </a:t>
            </a:r>
            <a:r>
              <a:rPr lang="fr-BE" b="1" dirty="0" err="1" smtClean="0"/>
              <a:t>Zukunft</a:t>
            </a:r>
            <a:endParaRPr lang="de-DE" b="1" dirty="0"/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b="1" dirty="0" err="1" smtClean="0"/>
              <a:t>Anforderungen</a:t>
            </a:r>
            <a:r>
              <a:rPr lang="fr-BE" b="1" dirty="0" smtClean="0"/>
              <a:t> und </a:t>
            </a:r>
            <a:r>
              <a:rPr lang="fr-BE" b="1" dirty="0" err="1" smtClean="0"/>
              <a:t>Anregungen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544522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fr-BE" b="1" u="sng" dirty="0" err="1" smtClean="0"/>
              <a:t>Mehr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Hauptamt</a:t>
            </a:r>
            <a:endParaRPr lang="fr-BE" b="1" u="sng" dirty="0" smtClean="0"/>
          </a:p>
          <a:p>
            <a:pPr marL="514350" indent="-514350">
              <a:buFontTx/>
              <a:buChar char="-"/>
            </a:pPr>
            <a:endParaRPr lang="fr-BE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Erwartungen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von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Professionalität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// « 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Expertengremium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»</a:t>
            </a:r>
          </a:p>
          <a:p>
            <a:pPr marL="514350" indent="-514350">
              <a:buFontTx/>
              <a:buChar char="-"/>
            </a:pP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Erzeugt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Druck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bei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den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Ehrenamtlichen</a:t>
            </a:r>
            <a:endParaRPr lang="fr-BE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Überblick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und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Zusammenhänge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verstehn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kostet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Zeit</a:t>
            </a:r>
            <a:endParaRPr lang="fr-BE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Jugendliche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verlieren</a:t>
            </a:r>
            <a:r>
              <a:rPr lang="fr-B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Spaß</a:t>
            </a:r>
            <a:endParaRPr lang="fr-BE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endParaRPr lang="fr-BE" dirty="0"/>
          </a:p>
          <a:p>
            <a:pPr marL="514350" indent="-514350">
              <a:buFont typeface="Wingdings"/>
              <a:buChar char="Ø"/>
            </a:pPr>
            <a:r>
              <a:rPr lang="fr-BE" sz="2200" b="1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Verschiedene</a:t>
            </a:r>
            <a:r>
              <a:rPr lang="fr-BE" sz="22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b="1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Möglichkeiten</a:t>
            </a:r>
            <a:r>
              <a:rPr lang="fr-BE" sz="22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514350" indent="-514350">
              <a:buNone/>
            </a:pPr>
            <a:endParaRPr lang="fr-BE" b="1" dirty="0" smtClean="0"/>
          </a:p>
          <a:p>
            <a:pPr marL="514350" indent="-514350">
              <a:buFont typeface="Symbol" pitchFamily="18" charset="2"/>
              <a:buChar char="-"/>
            </a:pP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Kooperationen</a:t>
            </a:r>
            <a:r>
              <a:rPr lang="fr-BE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 </a:t>
            </a: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anderen</a:t>
            </a:r>
            <a:r>
              <a:rPr lang="fr-BE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Einrichtungen</a:t>
            </a:r>
            <a:endParaRPr lang="fr-BE" sz="2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 typeface="Symbol" pitchFamily="18" charset="2"/>
              <a:buChar char="-"/>
            </a:pP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Bündelung</a:t>
            </a:r>
            <a:r>
              <a:rPr lang="fr-BE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Expertise und </a:t>
            </a: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Ressourcen</a:t>
            </a:r>
            <a:r>
              <a:rPr lang="fr-BE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anderer</a:t>
            </a:r>
            <a:r>
              <a:rPr lang="fr-BE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Hauptamtlicher</a:t>
            </a:r>
            <a:endParaRPr lang="fr-BE" sz="2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 typeface="Symbol" pitchFamily="18" charset="2"/>
              <a:buChar char="-"/>
            </a:pPr>
            <a:r>
              <a:rPr lang="fr-BE" sz="2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Personalaufstockung</a:t>
            </a:r>
            <a:endParaRPr lang="fr-BE" sz="2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None/>
            </a:pPr>
            <a:endParaRPr lang="fr-BE" dirty="0" smtClean="0"/>
          </a:p>
          <a:p>
            <a:pPr marL="514350" indent="-514350">
              <a:buNone/>
            </a:pPr>
            <a:r>
              <a:rPr lang="fr-BE" dirty="0" smtClean="0"/>
              <a:t>  </a:t>
            </a:r>
            <a:endParaRPr lang="fr-BE" dirty="0"/>
          </a:p>
          <a:p>
            <a:pPr marL="514350" indent="-514350">
              <a:buFontTx/>
              <a:buChar char="-"/>
            </a:pPr>
            <a:endParaRPr lang="de-DE" dirty="0"/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b="1" dirty="0" err="1" smtClean="0"/>
              <a:t>Anforderungen</a:t>
            </a:r>
            <a:r>
              <a:rPr lang="fr-BE" b="1" dirty="0" smtClean="0"/>
              <a:t> und </a:t>
            </a:r>
            <a:r>
              <a:rPr lang="fr-BE" b="1" dirty="0" err="1" smtClean="0"/>
              <a:t>Anregungen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BE" dirty="0" smtClean="0"/>
              <a:t>2) </a:t>
            </a:r>
            <a:r>
              <a:rPr lang="fr-BE" b="1" u="sng" dirty="0" err="1" smtClean="0"/>
              <a:t>Verhältnis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Politik</a:t>
            </a:r>
            <a:r>
              <a:rPr lang="fr-BE" b="1" u="sng" dirty="0" smtClean="0"/>
              <a:t> - </a:t>
            </a:r>
            <a:r>
              <a:rPr lang="fr-BE" b="1" u="sng" dirty="0" err="1" smtClean="0"/>
              <a:t>Jugendrat</a:t>
            </a:r>
            <a:endParaRPr lang="fr-BE" b="1" u="sng" dirty="0" smtClean="0"/>
          </a:p>
          <a:p>
            <a:pPr>
              <a:buFontTx/>
              <a:buChar char="-"/>
            </a:pP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Jugendvertreter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fühlen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sich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nicht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ernst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genommen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erhalten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wenig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Feedback 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Memoranden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Stellungnahmen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,…)</a:t>
            </a: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Flexiblität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und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Termindruck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Komplizierte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Themen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für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Gutachten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endParaRPr lang="fr-BE" dirty="0"/>
          </a:p>
          <a:p>
            <a:pPr>
              <a:buFont typeface="Wingdings"/>
              <a:buChar char="Ø"/>
            </a:pPr>
            <a:r>
              <a:rPr lang="fr-BE" b="1" dirty="0" smtClean="0"/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Politik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muss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klare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Anforderungen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formulieren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Anpassung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des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Leitsatzes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 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Wir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sind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das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Sprachrohr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Jugendlichen</a:t>
            </a:r>
            <a:r>
              <a:rPr lang="fr-BE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 »</a:t>
            </a:r>
            <a:r>
              <a:rPr lang="fr-BE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ist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irreführend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!</a:t>
            </a:r>
          </a:p>
          <a:p>
            <a:pPr>
              <a:buFont typeface="Wingdings"/>
              <a:buChar char="Ø"/>
            </a:pPr>
            <a:endParaRPr lang="de-DE" dirty="0"/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b="1" dirty="0" err="1" smtClean="0"/>
              <a:t>Anforderungen</a:t>
            </a:r>
            <a:r>
              <a:rPr lang="fr-BE" b="1" dirty="0" smtClean="0"/>
              <a:t> und </a:t>
            </a:r>
            <a:r>
              <a:rPr lang="fr-BE" b="1" dirty="0" err="1" smtClean="0"/>
              <a:t>Anregungen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BE" dirty="0" smtClean="0"/>
              <a:t>3</a:t>
            </a:r>
            <a:r>
              <a:rPr lang="fr-BE" b="1" dirty="0" smtClean="0"/>
              <a:t>) </a:t>
            </a:r>
            <a:r>
              <a:rPr lang="fr-BE" b="1" u="sng" dirty="0" smtClean="0"/>
              <a:t>Moderne </a:t>
            </a:r>
            <a:r>
              <a:rPr lang="fr-BE" b="1" u="sng" dirty="0" err="1" smtClean="0"/>
              <a:t>Medien</a:t>
            </a:r>
            <a:endParaRPr lang="fr-BE" b="1" u="sng" dirty="0" smtClean="0"/>
          </a:p>
          <a:p>
            <a:pPr>
              <a:buFontTx/>
              <a:buChar char="-"/>
            </a:pP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Guter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Internetauftritt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Mehr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Präsenz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modernen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Medien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Online-Tools</a:t>
            </a: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Menschen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sehen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nur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was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gerade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betrifft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oder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interessiert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endParaRPr lang="fr-BE" dirty="0" smtClean="0"/>
          </a:p>
          <a:p>
            <a:pPr>
              <a:buNone/>
            </a:pPr>
            <a:endParaRPr lang="fr-BE" dirty="0"/>
          </a:p>
          <a:p>
            <a:pPr>
              <a:buFont typeface="Wingdings"/>
              <a:buChar char="Ø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Partizipations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Apps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Auseinandersetzung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mit Online-Tools</a:t>
            </a:r>
          </a:p>
          <a:p>
            <a:pPr>
              <a:buFont typeface="Wingdings"/>
              <a:buChar char="Ø"/>
            </a:pPr>
            <a:endParaRPr lang="de-DE" dirty="0"/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b="1" dirty="0" err="1" smtClean="0"/>
              <a:t>Anforderungen</a:t>
            </a:r>
            <a:r>
              <a:rPr lang="fr-BE" b="1" dirty="0" smtClean="0"/>
              <a:t> und </a:t>
            </a:r>
            <a:r>
              <a:rPr lang="fr-BE" b="1" dirty="0" err="1" smtClean="0"/>
              <a:t>Anregungen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BE" dirty="0" smtClean="0"/>
              <a:t>4) </a:t>
            </a:r>
            <a:r>
              <a:rPr lang="fr-BE" b="1" u="sng" dirty="0" smtClean="0"/>
              <a:t>Image </a:t>
            </a:r>
            <a:r>
              <a:rPr lang="fr-BE" b="1" u="sng" dirty="0" err="1" smtClean="0"/>
              <a:t>und</a:t>
            </a:r>
            <a:r>
              <a:rPr lang="fr-BE" b="1" u="sng" dirty="0" smtClean="0"/>
              <a:t> </a:t>
            </a:r>
            <a:r>
              <a:rPr lang="fr-BE" b="1" u="sng" dirty="0" err="1" smtClean="0"/>
              <a:t>Sichtbarkeit</a:t>
            </a:r>
            <a:endParaRPr lang="fr-BE" b="1" u="sng" dirty="0" smtClean="0"/>
          </a:p>
          <a:p>
            <a:pPr>
              <a:buNone/>
            </a:pPr>
            <a:endParaRPr lang="fr-BE" sz="2000" b="1" u="sng" dirty="0" smtClean="0"/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Wirkt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zu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seriös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Verzögerte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Reaktionsmöglichkeiten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endParaRPr lang="fr-BE" dirty="0"/>
          </a:p>
          <a:p>
            <a:pPr>
              <a:buFont typeface="Wingdings"/>
              <a:buChar char="Ø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Spontaner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arbeiten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Botschafter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einsetzen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Sichtbarer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sein in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Schulen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Politische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Bildung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während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Schulzeit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b="1" dirty="0" err="1" smtClean="0"/>
              <a:t>Anforderungen</a:t>
            </a:r>
            <a:r>
              <a:rPr lang="fr-BE" b="1" dirty="0" smtClean="0"/>
              <a:t> und </a:t>
            </a:r>
            <a:r>
              <a:rPr lang="fr-BE" b="1" dirty="0" err="1" smtClean="0"/>
              <a:t>Anregungen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BE" dirty="0" smtClean="0"/>
              <a:t>5) </a:t>
            </a:r>
            <a:r>
              <a:rPr lang="fr-BE" b="1" u="sng" dirty="0" err="1" smtClean="0"/>
              <a:t>Rekrutierung</a:t>
            </a:r>
            <a:endParaRPr lang="fr-BE" b="1" u="sng" dirty="0" smtClean="0"/>
          </a:p>
          <a:p>
            <a:pPr>
              <a:buNone/>
            </a:pPr>
            <a:endParaRPr lang="fr-BE" sz="1000" b="1" u="sng" dirty="0" smtClean="0"/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Projekte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sind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schleppend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Leute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müssen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überredet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werden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Zeitaufwendig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endParaRPr lang="fr-BE" b="1" dirty="0"/>
          </a:p>
          <a:p>
            <a:pPr>
              <a:buFont typeface="Wingdings"/>
              <a:buChar char="Ø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Studentenvereinigungen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ansprechen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Themen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den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Bedürfnissen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anpassen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Beziehungsarbeit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leisten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Mitglieder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Generalversammlung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MÜSSEN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Multiplikator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sein</a:t>
            </a:r>
          </a:p>
          <a:p>
            <a:pPr>
              <a:buNone/>
            </a:pPr>
            <a:endParaRPr lang="de-DE" dirty="0"/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b="1" dirty="0" err="1" smtClean="0"/>
              <a:t>Anforderungen</a:t>
            </a:r>
            <a:r>
              <a:rPr lang="fr-BE" b="1" dirty="0" smtClean="0"/>
              <a:t> und </a:t>
            </a:r>
            <a:r>
              <a:rPr lang="fr-BE" b="1" dirty="0" err="1" smtClean="0"/>
              <a:t>Anregungen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BE" dirty="0" smtClean="0"/>
              <a:t>6) </a:t>
            </a:r>
            <a:r>
              <a:rPr lang="fr-BE" b="1" u="sng" dirty="0" err="1" smtClean="0"/>
              <a:t>Umstrukturierung</a:t>
            </a:r>
            <a:r>
              <a:rPr lang="fr-BE" b="1" u="sng" dirty="0" smtClean="0"/>
              <a:t> des RdJ</a:t>
            </a:r>
          </a:p>
          <a:p>
            <a:pPr>
              <a:buNone/>
            </a:pPr>
            <a:endParaRPr lang="fr-BE" b="1" dirty="0"/>
          </a:p>
          <a:p>
            <a:pPr>
              <a:buFont typeface="Wingdings"/>
              <a:buChar char="Ø"/>
            </a:pPr>
            <a:r>
              <a:rPr lang="fr-BE" b="1" dirty="0" smtClean="0"/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einfache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reduzierte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Aufgaben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konzeptuelle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Überlegungen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Font typeface="Wingdings"/>
              <a:buChar char="Ø"/>
            </a:pP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leichtere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Sprache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Anforderungen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Erwartungen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klären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r>
              <a:rPr lang="fr-BE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Professionnelle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Unterstützung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zur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Planung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einer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neuen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Organisationsstruktur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/>
              <a:buChar char="Ø"/>
            </a:pPr>
            <a:endParaRPr lang="fr-BE" dirty="0" smtClean="0"/>
          </a:p>
          <a:p>
            <a:pPr>
              <a:buFont typeface="Wingdings"/>
              <a:buChar char="Ø"/>
            </a:pPr>
            <a:endParaRPr lang="de-DE" dirty="0"/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Unser</a:t>
            </a:r>
            <a:r>
              <a:rPr lang="fr-BE" b="1" dirty="0" smtClean="0"/>
              <a:t> </a:t>
            </a:r>
            <a:r>
              <a:rPr lang="fr-BE" b="1" dirty="0" err="1" smtClean="0"/>
              <a:t>Fazit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214282" y="1500174"/>
            <a:ext cx="8472518" cy="5357826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fr-BE" b="1" u="sng" dirty="0" err="1" smtClean="0"/>
              <a:t>Eindruck</a:t>
            </a:r>
            <a:r>
              <a:rPr lang="fr-BE" b="1" dirty="0" smtClean="0"/>
              <a:t>: </a:t>
            </a:r>
          </a:p>
          <a:p>
            <a:pPr marL="514350" indent="-514350">
              <a:buNone/>
            </a:pPr>
            <a:endParaRPr lang="fr-BE" sz="1000" b="1" dirty="0" smtClean="0"/>
          </a:p>
          <a:p>
            <a:pPr marL="514350" indent="-514350" algn="ctr">
              <a:buNone/>
            </a:pPr>
            <a:r>
              <a:rPr lang="fr-BE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 </a:t>
            </a:r>
            <a:r>
              <a:rPr lang="fr-BE" sz="2000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Der RdJ </a:t>
            </a:r>
            <a:r>
              <a:rPr lang="fr-BE" sz="2000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</a:t>
            </a:r>
            <a:r>
              <a:rPr lang="fr-BE" sz="2000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elitär</a:t>
            </a:r>
            <a:r>
              <a:rPr lang="fr-BE" sz="2000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und</a:t>
            </a:r>
            <a:r>
              <a:rPr lang="fr-BE" sz="2000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nicht</a:t>
            </a:r>
            <a:r>
              <a:rPr lang="fr-BE" sz="2000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da, </a:t>
            </a:r>
            <a:r>
              <a:rPr lang="fr-BE" sz="2000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wo</a:t>
            </a:r>
            <a:r>
              <a:rPr lang="fr-BE" sz="2000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Jugendliche</a:t>
            </a:r>
            <a:r>
              <a:rPr lang="fr-BE" sz="2000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sind</a:t>
            </a:r>
            <a:r>
              <a:rPr lang="fr-BE" sz="2000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»</a:t>
            </a:r>
          </a:p>
          <a:p>
            <a:pPr marL="514350" indent="-514350" algn="ctr">
              <a:buNone/>
            </a:pPr>
            <a:r>
              <a:rPr lang="fr-BE" sz="2000" b="1" dirty="0" smtClean="0">
                <a:solidFill>
                  <a:srgbClr val="99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aber…</a:t>
            </a:r>
          </a:p>
          <a:p>
            <a:pPr marL="514350" indent="-514350">
              <a:buFont typeface="Symbol" pitchFamily="18" charset="2"/>
              <a:buChar char="-"/>
            </a:pP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AG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Zukunft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arbeitet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seit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4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Jahren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Veranstaltungen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leichter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Sprache</a:t>
            </a:r>
            <a:endParaRPr lang="fr-BE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Lounges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Atmosphäre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Getränke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Snacks,…)</a:t>
            </a:r>
          </a:p>
          <a:p>
            <a:pPr marL="514350" indent="-514350"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Jugendrelevante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Orte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(Pigalle,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Jugendheime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Worriken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,…)</a:t>
            </a:r>
          </a:p>
          <a:p>
            <a:pPr marL="514350" indent="-514350">
              <a:buFontTx/>
              <a:buChar char="-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Standort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Stadtmitte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Einbeziehen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Schulen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Umfragen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Politikwerkstatt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« </a:t>
            </a:r>
            <a:r>
              <a:rPr lang="fr-BE" sz="2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Was</a:t>
            </a:r>
            <a:r>
              <a:rPr lang="fr-BE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Geht</a:t>
            </a:r>
            <a:r>
              <a:rPr lang="fr-BE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?! »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…)</a:t>
            </a:r>
          </a:p>
          <a:p>
            <a:pPr marL="514350" indent="-514350">
              <a:buFontTx/>
              <a:buChar char="-"/>
            </a:pP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Facebook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Whats’App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über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Organisation,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persönliche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Ansprache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Nutzung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der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Medien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selbstgedrehte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Filme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…</a:t>
            </a:r>
          </a:p>
          <a:p>
            <a:pPr marL="514350" indent="-514350">
              <a:buFontTx/>
              <a:buChar char="-"/>
            </a:pPr>
            <a:endParaRPr lang="de-DE" dirty="0"/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Unser</a:t>
            </a:r>
            <a:r>
              <a:rPr lang="fr-BE" b="1" dirty="0" smtClean="0"/>
              <a:t> </a:t>
            </a:r>
            <a:r>
              <a:rPr lang="fr-BE" b="1" dirty="0" err="1" smtClean="0"/>
              <a:t>Fazit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514350" indent="-514350">
              <a:buAutoNum type="arabicParenR" startAt="2"/>
            </a:pPr>
            <a:r>
              <a:rPr lang="fr-BE" sz="2600" b="1" u="sng" dirty="0" err="1" smtClean="0">
                <a:ea typeface="Verdana" pitchFamily="34" charset="0"/>
                <a:cs typeface="Verdana" pitchFamily="34" charset="0"/>
              </a:rPr>
              <a:t>Feststellung</a:t>
            </a:r>
            <a:r>
              <a:rPr lang="fr-BE" sz="2600" b="1" u="sng" dirty="0" smtClean="0">
                <a:ea typeface="Verdana" pitchFamily="34" charset="0"/>
                <a:cs typeface="Verdana" pitchFamily="34" charset="0"/>
              </a:rPr>
              <a:t>: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 typeface="Symbol" pitchFamily="18" charset="2"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Trotz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Bemühungen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der RdJ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ist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und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bleibt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unbekannt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!</a:t>
            </a:r>
          </a:p>
          <a:p>
            <a:pPr marL="514350" indent="-514350"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Terminflut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Informationsflut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Informationsstau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(Infos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gelangen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nicht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an die Basis)</a:t>
            </a:r>
          </a:p>
          <a:p>
            <a:pPr marL="514350" indent="-514350">
              <a:buFontTx/>
              <a:buChar char="-"/>
            </a:pPr>
            <a:r>
              <a:rPr lang="fr-BE" sz="2000" b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Mehrwert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wird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nicht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erkannt</a:t>
            </a: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Mühsames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zeit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-und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ressourcenaufwendiges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Überreden</a:t>
            </a:r>
            <a:endParaRPr lang="fr-BE" sz="20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Mangelnde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Verbindlichkeit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fr-BE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 </a:t>
            </a:r>
            <a:r>
              <a:rPr lang="fr-BE" sz="2000" b="1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wir</a:t>
            </a:r>
            <a:r>
              <a:rPr lang="fr-BE" sz="2000" b="1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müssten</a:t>
            </a:r>
            <a:r>
              <a:rPr lang="fr-BE" sz="2000" b="1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b="1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wir</a:t>
            </a:r>
            <a:r>
              <a:rPr lang="fr-BE" sz="2000" b="1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sollten</a:t>
            </a:r>
            <a:r>
              <a:rPr lang="fr-BE" sz="2000" b="1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b="1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wir</a:t>
            </a:r>
            <a:r>
              <a:rPr lang="fr-BE" sz="2000" b="1" i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i="1" dirty="0" err="1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könnten</a:t>
            </a:r>
            <a:r>
              <a:rPr lang="fr-BE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,… »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Wer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ist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wir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 Und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was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werdet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ihr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tatsächlich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tun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514350" indent="-514350">
              <a:buFontTx/>
              <a:buChar char="-"/>
            </a:pPr>
            <a:endParaRPr lang="fr-BE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FontTx/>
              <a:buChar char="-"/>
            </a:pP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Der FUNKE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springt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nicht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über</a:t>
            </a:r>
            <a:r>
              <a:rPr lang="fr-B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!</a:t>
            </a:r>
          </a:p>
          <a:p>
            <a:pPr marL="514350" indent="-514350">
              <a:buFontTx/>
              <a:buChar char="-"/>
            </a:pPr>
            <a:endParaRPr lang="de-DE" dirty="0"/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Unser</a:t>
            </a:r>
            <a:r>
              <a:rPr lang="fr-BE" b="1" dirty="0" smtClean="0"/>
              <a:t> </a:t>
            </a:r>
            <a:r>
              <a:rPr lang="fr-BE" b="1" dirty="0" err="1" smtClean="0"/>
              <a:t>Fazit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fr-BE" sz="2800" b="1" u="sng" dirty="0" smtClean="0"/>
              <a:t>Zur </a:t>
            </a:r>
            <a:r>
              <a:rPr lang="fr-BE" sz="2800" b="1" u="sng" dirty="0" err="1" smtClean="0"/>
              <a:t>Daseinsberechtigung</a:t>
            </a:r>
            <a:r>
              <a:rPr lang="fr-BE" sz="2800" b="1" u="sng" dirty="0" smtClean="0"/>
              <a:t> des </a:t>
            </a:r>
            <a:r>
              <a:rPr lang="fr-BE" sz="2800" b="1" u="sng" dirty="0" err="1" smtClean="0"/>
              <a:t>Jugendrates</a:t>
            </a:r>
            <a:r>
              <a:rPr lang="de-DE" sz="2800" b="1" u="sng" dirty="0" smtClean="0"/>
              <a:t>:</a:t>
            </a:r>
          </a:p>
          <a:p>
            <a:pPr>
              <a:buNone/>
            </a:pPr>
            <a:endParaRPr lang="fr-BE" dirty="0"/>
          </a:p>
          <a:p>
            <a:pPr algn="ctr">
              <a:buNone/>
            </a:pPr>
            <a:r>
              <a:rPr lang="fr-BE" sz="4400" b="1" dirty="0" smtClean="0"/>
              <a:t>« </a:t>
            </a:r>
            <a:r>
              <a:rPr lang="fr-BE" sz="4400" b="1" dirty="0" err="1" smtClean="0"/>
              <a:t>Jeder</a:t>
            </a:r>
            <a:r>
              <a:rPr lang="fr-BE" sz="4400" b="1" dirty="0" smtClean="0"/>
              <a:t> </a:t>
            </a:r>
            <a:r>
              <a:rPr lang="fr-BE" sz="4400" b="1" dirty="0" err="1" smtClean="0"/>
              <a:t>will</a:t>
            </a:r>
            <a:r>
              <a:rPr lang="fr-BE" sz="4400" b="1" dirty="0" smtClean="0"/>
              <a:t> es, </a:t>
            </a:r>
            <a:r>
              <a:rPr lang="fr-BE" sz="4400" b="1" dirty="0" err="1" smtClean="0"/>
              <a:t>keiner</a:t>
            </a:r>
            <a:r>
              <a:rPr lang="fr-BE" sz="4400" b="1" dirty="0" smtClean="0"/>
              <a:t> </a:t>
            </a:r>
            <a:r>
              <a:rPr lang="fr-BE" sz="4400" b="1" dirty="0" err="1" smtClean="0"/>
              <a:t>macht</a:t>
            </a:r>
            <a:r>
              <a:rPr lang="fr-BE" sz="4400" b="1" dirty="0" smtClean="0"/>
              <a:t> es! »</a:t>
            </a:r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Austausch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fr-BE" sz="2000" b="1" dirty="0" smtClean="0"/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Was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an den </a:t>
            </a:r>
            <a:r>
              <a:rPr lang="fr-BE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esultaten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verwundert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bestätigt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gestört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>
              <a:buFontTx/>
              <a:buChar char="-"/>
            </a:pPr>
            <a:r>
              <a:rPr lang="fr-BE" sz="2000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Was</a:t>
            </a:r>
            <a:r>
              <a:rPr lang="fr-BE" sz="20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erwarten</a:t>
            </a:r>
            <a:r>
              <a:rPr lang="fr-BE" sz="20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Sie</a:t>
            </a:r>
            <a:r>
              <a:rPr lang="fr-BE" sz="20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konkret</a:t>
            </a:r>
            <a:r>
              <a:rPr lang="fr-BE" sz="20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vom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RdJ?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Was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muss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er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gewährleisten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>
              <a:buFontTx/>
              <a:buChar char="-"/>
            </a:pP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Haben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Vorschläge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Ideen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BE" sz="2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Modelle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für den RdJ von </a:t>
            </a:r>
            <a:r>
              <a:rPr lang="fr-BE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morgen</a:t>
            </a:r>
            <a:r>
              <a:rPr lang="fr-B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>
              <a:buFontTx/>
              <a:buChar char="-"/>
            </a:pPr>
            <a:endParaRPr lang="fr-BE" dirty="0"/>
          </a:p>
          <a:p>
            <a:pPr algn="ctr">
              <a:buNone/>
            </a:pPr>
            <a:r>
              <a:rPr lang="fr-BE" b="1" dirty="0" smtClean="0"/>
              <a:t>&gt; </a:t>
            </a:r>
            <a:r>
              <a:rPr lang="fr-BE" b="1" dirty="0" smtClean="0">
                <a:solidFill>
                  <a:schemeClr val="accent6">
                    <a:lumMod val="50000"/>
                  </a:schemeClr>
                </a:solidFill>
              </a:rPr>
              <a:t>Und </a:t>
            </a:r>
            <a:r>
              <a:rPr lang="fr-BE" b="1" dirty="0" err="1" smtClean="0">
                <a:solidFill>
                  <a:schemeClr val="accent6">
                    <a:lumMod val="50000"/>
                  </a:schemeClr>
                </a:solidFill>
              </a:rPr>
              <a:t>wie</a:t>
            </a:r>
            <a:r>
              <a:rPr lang="fr-BE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b="1" dirty="0" err="1" smtClean="0">
                <a:solidFill>
                  <a:schemeClr val="accent6">
                    <a:lumMod val="50000"/>
                  </a:schemeClr>
                </a:solidFill>
              </a:rPr>
              <a:t>geht</a:t>
            </a:r>
            <a:r>
              <a:rPr lang="fr-BE" b="1" dirty="0" smtClean="0">
                <a:solidFill>
                  <a:schemeClr val="accent6">
                    <a:lumMod val="50000"/>
                  </a:schemeClr>
                </a:solidFill>
              </a:rPr>
              <a:t> es </a:t>
            </a:r>
            <a:r>
              <a:rPr lang="fr-BE" b="1" dirty="0" err="1" smtClean="0">
                <a:solidFill>
                  <a:schemeClr val="accent6">
                    <a:lumMod val="50000"/>
                  </a:schemeClr>
                </a:solidFill>
              </a:rPr>
              <a:t>jetzt</a:t>
            </a:r>
            <a:r>
              <a:rPr lang="fr-BE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b="1" dirty="0" err="1" smtClean="0">
                <a:solidFill>
                  <a:schemeClr val="accent6">
                    <a:lumMod val="50000"/>
                  </a:schemeClr>
                </a:solidFill>
              </a:rPr>
              <a:t>weiter</a:t>
            </a:r>
            <a:r>
              <a:rPr lang="fr-BE" b="1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  <a:endParaRPr lang="de-DE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Grafik 3" descr="rdj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142984"/>
            <a:ext cx="345560" cy="349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ronus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elest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ronus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493</Words>
  <Application>Microsoft Office PowerPoint</Application>
  <PresentationFormat>Bildschirmpräsentation (4:3)</PresentationFormat>
  <Paragraphs>180</Paragraphs>
  <Slides>19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Cronus</vt:lpstr>
      <vt:lpstr>Rat der deutschsprachigen Jugend (RdJ)</vt:lpstr>
      <vt:lpstr>Programm</vt:lpstr>
      <vt:lpstr>Kontext</vt:lpstr>
      <vt:lpstr>Kontext</vt:lpstr>
      <vt:lpstr>Kontext</vt:lpstr>
      <vt:lpstr>Bedeutsamkeit</vt:lpstr>
      <vt:lpstr>Daseinsberechtigung</vt:lpstr>
      <vt:lpstr>Daseinsberechtigung</vt:lpstr>
      <vt:lpstr>Daseinsberechtigung</vt:lpstr>
      <vt:lpstr>Anforderungen und Anregungen</vt:lpstr>
      <vt:lpstr>Anforderungen und Anregungen</vt:lpstr>
      <vt:lpstr>Anforderungen und Anregungen</vt:lpstr>
      <vt:lpstr>Anforderungen und Anregungen</vt:lpstr>
      <vt:lpstr>Anforderungen und Anregungen</vt:lpstr>
      <vt:lpstr>Anforderungen und Anregungen</vt:lpstr>
      <vt:lpstr>Unser Fazit</vt:lpstr>
      <vt:lpstr>Unser Fazit</vt:lpstr>
      <vt:lpstr>Unser Fazit</vt:lpstr>
      <vt:lpstr>Austausch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Jugendrat der DG</dc:title>
  <dc:creator>elvire</dc:creator>
  <cp:lastModifiedBy>cweisshaupt</cp:lastModifiedBy>
  <cp:revision>66</cp:revision>
  <dcterms:created xsi:type="dcterms:W3CDTF">2017-03-17T08:51:37Z</dcterms:created>
  <dcterms:modified xsi:type="dcterms:W3CDTF">2017-03-21T12:47:32Z</dcterms:modified>
</cp:coreProperties>
</file>